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64" r:id="rId2"/>
    <p:sldId id="257" r:id="rId3"/>
    <p:sldId id="263" r:id="rId4"/>
    <p:sldId id="262" r:id="rId5"/>
    <p:sldId id="256" r:id="rId6"/>
    <p:sldId id="258" r:id="rId7"/>
    <p:sldId id="259" r:id="rId8"/>
    <p:sldId id="260" r:id="rId9"/>
    <p:sldId id="261"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e Benavides" initials="JB" lastIdx="9" clrIdx="0">
    <p:extLst>
      <p:ext uri="{19B8F6BF-5375-455C-9EA6-DF929625EA0E}">
        <p15:presenceInfo xmlns:p15="http://schemas.microsoft.com/office/powerpoint/2012/main" userId="ec67579568d1af8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1744" autoAdjust="0"/>
  </p:normalViewPr>
  <p:slideViewPr>
    <p:cSldViewPr snapToGrid="0">
      <p:cViewPr varScale="1">
        <p:scale>
          <a:sx n="71" d="100"/>
          <a:sy n="71" d="100"/>
        </p:scale>
        <p:origin x="205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04T13:49:41.141" idx="9">
    <p:pos x="10" y="10"/>
    <p:text>combine this and next slide .  Add photos as needed.  Just called "Resacas play vital roles in our study area.  Sub-bullets  under natural and developed systems services</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3C8C1-1D19-48E6-B784-47BAA6FA1CF7}" type="datetimeFigureOut">
              <a:rPr lang="en-US" smtClean="0"/>
              <a:t>3/6/2019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FB2197-B484-4E7A-AB3B-621DA704915D}" type="slidenum">
              <a:rPr lang="en-US" smtClean="0"/>
              <a:t>‹#›</a:t>
            </a:fld>
            <a:endParaRPr lang="en-US"/>
          </a:p>
        </p:txBody>
      </p:sp>
    </p:spTree>
    <p:extLst>
      <p:ext uri="{BB962C8B-B14F-4D97-AF65-F5344CB8AC3E}">
        <p14:creationId xmlns:p14="http://schemas.microsoft.com/office/powerpoint/2010/main" val="325898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7FB2197-B484-4E7A-AB3B-621DA704915D}" type="slidenum">
              <a:rPr lang="en-US" smtClean="0"/>
              <a:t>1</a:t>
            </a:fld>
            <a:endParaRPr lang="en-US"/>
          </a:p>
        </p:txBody>
      </p:sp>
    </p:spTree>
    <p:extLst>
      <p:ext uri="{BB962C8B-B14F-4D97-AF65-F5344CB8AC3E}">
        <p14:creationId xmlns:p14="http://schemas.microsoft.com/office/powerpoint/2010/main" val="3998470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a:t>
            </a:r>
            <a:r>
              <a:rPr lang="en-US" dirty="0" err="1" smtClean="0"/>
              <a:t>resacas</a:t>
            </a:r>
            <a:r>
              <a:rPr lang="en-US" dirty="0" smtClean="0"/>
              <a:t>?</a:t>
            </a:r>
            <a:r>
              <a:rPr lang="en-US" baseline="0" dirty="0" smtClean="0"/>
              <a:t> </a:t>
            </a:r>
            <a:r>
              <a:rPr lang="en-US" baseline="0" dirty="0" err="1" smtClean="0"/>
              <a:t>Resacas</a:t>
            </a:r>
            <a:r>
              <a:rPr lang="en-US" baseline="0" dirty="0" smtClean="0"/>
              <a:t> are distributaries of the Rio Grande</a:t>
            </a:r>
          </a:p>
          <a:p>
            <a:endParaRPr lang="en-US" dirty="0"/>
          </a:p>
        </p:txBody>
      </p:sp>
      <p:sp>
        <p:nvSpPr>
          <p:cNvPr id="4" name="Slide Number Placeholder 3"/>
          <p:cNvSpPr>
            <a:spLocks noGrp="1"/>
          </p:cNvSpPr>
          <p:nvPr>
            <p:ph type="sldNum" sz="quarter" idx="10"/>
          </p:nvPr>
        </p:nvSpPr>
        <p:spPr/>
        <p:txBody>
          <a:bodyPr/>
          <a:lstStyle/>
          <a:p>
            <a:fld id="{27FB2197-B484-4E7A-AB3B-621DA704915D}" type="slidenum">
              <a:rPr lang="en-US" smtClean="0"/>
              <a:t>2</a:t>
            </a:fld>
            <a:endParaRPr lang="en-US"/>
          </a:p>
        </p:txBody>
      </p:sp>
    </p:spTree>
    <p:extLst>
      <p:ext uri="{BB962C8B-B14F-4D97-AF65-F5344CB8AC3E}">
        <p14:creationId xmlns:p14="http://schemas.microsoft.com/office/powerpoint/2010/main" val="1727171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FB2197-B484-4E7A-AB3B-621DA704915D}" type="slidenum">
              <a:rPr lang="en-US" smtClean="0"/>
              <a:t>3</a:t>
            </a:fld>
            <a:endParaRPr lang="en-US"/>
          </a:p>
        </p:txBody>
      </p:sp>
    </p:spTree>
    <p:extLst>
      <p:ext uri="{BB962C8B-B14F-4D97-AF65-F5344CB8AC3E}">
        <p14:creationId xmlns:p14="http://schemas.microsoft.com/office/powerpoint/2010/main" val="174182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part of my project we created a GIS data base with</a:t>
            </a:r>
            <a:r>
              <a:rPr lang="en-US" baseline="0" dirty="0" smtClean="0"/>
              <a:t> the </a:t>
            </a:r>
            <a:r>
              <a:rPr lang="en-US" dirty="0" smtClean="0"/>
              <a:t>5</a:t>
            </a:r>
            <a:r>
              <a:rPr lang="en-US" baseline="0" dirty="0" smtClean="0"/>
              <a:t> major Resaca systems in Cameron County</a:t>
            </a:r>
          </a:p>
        </p:txBody>
      </p:sp>
      <p:sp>
        <p:nvSpPr>
          <p:cNvPr id="4" name="Slide Number Placeholder 3"/>
          <p:cNvSpPr>
            <a:spLocks noGrp="1"/>
          </p:cNvSpPr>
          <p:nvPr>
            <p:ph type="sldNum" sz="quarter" idx="10"/>
          </p:nvPr>
        </p:nvSpPr>
        <p:spPr/>
        <p:txBody>
          <a:bodyPr/>
          <a:lstStyle/>
          <a:p>
            <a:fld id="{27FB2197-B484-4E7A-AB3B-621DA704915D}" type="slidenum">
              <a:rPr lang="en-US" smtClean="0"/>
              <a:t>4</a:t>
            </a:fld>
            <a:endParaRPr lang="en-US"/>
          </a:p>
        </p:txBody>
      </p:sp>
    </p:spTree>
    <p:extLst>
      <p:ext uri="{BB962C8B-B14F-4D97-AF65-F5344CB8AC3E}">
        <p14:creationId xmlns:p14="http://schemas.microsoft.com/office/powerpoint/2010/main" val="420170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Sedimentation</a:t>
            </a:r>
            <a:r>
              <a:rPr lang="en-US" baseline="0" dirty="0" smtClean="0"/>
              <a:t> is higher because it serves as drainage for down town Brownsville </a:t>
            </a:r>
            <a:endParaRPr lang="en-US" dirty="0"/>
          </a:p>
        </p:txBody>
      </p:sp>
      <p:sp>
        <p:nvSpPr>
          <p:cNvPr id="4" name="Slide Number Placeholder 3"/>
          <p:cNvSpPr>
            <a:spLocks noGrp="1"/>
          </p:cNvSpPr>
          <p:nvPr>
            <p:ph type="sldNum" sz="quarter" idx="10"/>
          </p:nvPr>
        </p:nvSpPr>
        <p:spPr/>
        <p:txBody>
          <a:bodyPr/>
          <a:lstStyle/>
          <a:p>
            <a:fld id="{27FB2197-B484-4E7A-AB3B-621DA704915D}" type="slidenum">
              <a:rPr lang="en-US" smtClean="0"/>
              <a:t>5</a:t>
            </a:fld>
            <a:endParaRPr lang="en-US"/>
          </a:p>
        </p:txBody>
      </p:sp>
    </p:spTree>
    <p:extLst>
      <p:ext uri="{BB962C8B-B14F-4D97-AF65-F5344CB8AC3E}">
        <p14:creationId xmlns:p14="http://schemas.microsoft.com/office/powerpoint/2010/main" val="498359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a:t>
            </a:r>
            <a:r>
              <a:rPr lang="en-US" baseline="0" dirty="0" smtClean="0"/>
              <a:t> 2 different data points we can calculate a sedimentation rate. </a:t>
            </a:r>
            <a:endParaRPr lang="en-US" baseline="0" dirty="0" smtClean="0"/>
          </a:p>
          <a:p>
            <a:endParaRPr lang="en-US" baseline="0" dirty="0" smtClean="0"/>
          </a:p>
          <a:p>
            <a:r>
              <a:rPr lang="en-US" baseline="0" dirty="0" smtClean="0"/>
              <a:t>Sediment sources:</a:t>
            </a:r>
          </a:p>
          <a:p>
            <a:r>
              <a:rPr lang="en-US" dirty="0" smtClean="0"/>
              <a:t>It</a:t>
            </a:r>
            <a:r>
              <a:rPr lang="en-US" baseline="0" dirty="0" smtClean="0"/>
              <a:t> comes in the water that’s pumped from the River</a:t>
            </a:r>
          </a:p>
          <a:p>
            <a:r>
              <a:rPr lang="en-US" baseline="0" dirty="0" smtClean="0"/>
              <a:t>From the surrounding Watershed</a:t>
            </a:r>
          </a:p>
          <a:p>
            <a:r>
              <a:rPr lang="en-US" baseline="0" dirty="0" smtClean="0"/>
              <a:t>Directed into the </a:t>
            </a:r>
            <a:r>
              <a:rPr lang="en-US" baseline="0" dirty="0" err="1" smtClean="0"/>
              <a:t>resacas</a:t>
            </a:r>
            <a:r>
              <a:rPr lang="en-US" baseline="0" dirty="0" smtClean="0"/>
              <a:t> through storm sewer network. </a:t>
            </a:r>
          </a:p>
          <a:p>
            <a:endParaRPr lang="en-US" baseline="0" dirty="0" smtClean="0"/>
          </a:p>
          <a:p>
            <a:r>
              <a:rPr lang="en-US" baseline="0" dirty="0" smtClean="0"/>
              <a:t>The ecosystem services that we talked about previously are deteriorated by increased sedimentation. </a:t>
            </a:r>
          </a:p>
          <a:p>
            <a:endParaRPr lang="en-US" baseline="0" dirty="0" smtClean="0"/>
          </a:p>
          <a:p>
            <a:r>
              <a:rPr lang="en-US" baseline="0" dirty="0" smtClean="0"/>
              <a:t>Dredging is extremely expensive</a:t>
            </a:r>
          </a:p>
          <a:p>
            <a:endParaRPr lang="en-US" baseline="0" dirty="0" smtClean="0"/>
          </a:p>
          <a:p>
            <a:r>
              <a:rPr lang="en-US" baseline="0" dirty="0" smtClean="0"/>
              <a:t>What I am doing in my thesis is to determine which factors have greater contribution to the sedimentation in </a:t>
            </a:r>
            <a:r>
              <a:rPr lang="en-US" baseline="0" dirty="0" err="1" smtClean="0"/>
              <a:t>resacas</a:t>
            </a:r>
            <a:endParaRPr lang="en-US" baseline="0" dirty="0" smtClean="0"/>
          </a:p>
        </p:txBody>
      </p:sp>
      <p:sp>
        <p:nvSpPr>
          <p:cNvPr id="4" name="Slide Number Placeholder 3"/>
          <p:cNvSpPr>
            <a:spLocks noGrp="1"/>
          </p:cNvSpPr>
          <p:nvPr>
            <p:ph type="sldNum" sz="quarter" idx="10"/>
          </p:nvPr>
        </p:nvSpPr>
        <p:spPr/>
        <p:txBody>
          <a:bodyPr/>
          <a:lstStyle/>
          <a:p>
            <a:fld id="{27FB2197-B484-4E7A-AB3B-621DA704915D}" type="slidenum">
              <a:rPr lang="en-US" smtClean="0"/>
              <a:t>6</a:t>
            </a:fld>
            <a:endParaRPr lang="en-US"/>
          </a:p>
        </p:txBody>
      </p:sp>
    </p:spTree>
    <p:extLst>
      <p:ext uri="{BB962C8B-B14F-4D97-AF65-F5344CB8AC3E}">
        <p14:creationId xmlns:p14="http://schemas.microsoft.com/office/powerpoint/2010/main" val="1970901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water level is maintained by a system of hydraulic structures.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7FB2197-B484-4E7A-AB3B-621DA704915D}" type="slidenum">
              <a:rPr lang="en-US" smtClean="0"/>
              <a:t>7</a:t>
            </a:fld>
            <a:endParaRPr lang="en-US"/>
          </a:p>
        </p:txBody>
      </p:sp>
    </p:spTree>
    <p:extLst>
      <p:ext uri="{BB962C8B-B14F-4D97-AF65-F5344CB8AC3E}">
        <p14:creationId xmlns:p14="http://schemas.microsoft.com/office/powerpoint/2010/main" val="1565620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FB2197-B484-4E7A-AB3B-621DA704915D}" type="slidenum">
              <a:rPr lang="en-US" smtClean="0"/>
              <a:t>8</a:t>
            </a:fld>
            <a:endParaRPr lang="en-US"/>
          </a:p>
        </p:txBody>
      </p:sp>
    </p:spTree>
    <p:extLst>
      <p:ext uri="{BB962C8B-B14F-4D97-AF65-F5344CB8AC3E}">
        <p14:creationId xmlns:p14="http://schemas.microsoft.com/office/powerpoint/2010/main" val="321476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FB2197-B484-4E7A-AB3B-621DA704915D}" type="slidenum">
              <a:rPr lang="en-US" smtClean="0"/>
              <a:t>9</a:t>
            </a:fld>
            <a:endParaRPr lang="en-US"/>
          </a:p>
        </p:txBody>
      </p:sp>
    </p:spTree>
    <p:extLst>
      <p:ext uri="{BB962C8B-B14F-4D97-AF65-F5344CB8AC3E}">
        <p14:creationId xmlns:p14="http://schemas.microsoft.com/office/powerpoint/2010/main" val="2929018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EB1969A-B899-4E55-85BB-5A586E4112E8}"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2082955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B1969A-B899-4E55-85BB-5A586E4112E8}"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2383902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B1969A-B899-4E55-85BB-5A586E4112E8}"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308531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B1969A-B899-4E55-85BB-5A586E4112E8}"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26CA2-E98E-4D29-8028-33B877EDAFF1}"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022961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B1969A-B899-4E55-85BB-5A586E4112E8}"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8598731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EB1969A-B899-4E55-85BB-5A586E4112E8}" type="datetimeFigureOut">
              <a:rPr lang="en-US" smtClean="0"/>
              <a:t>3/6/2019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1349622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1EB1969A-B899-4E55-85BB-5A586E4112E8}" type="datetimeFigureOut">
              <a:rPr lang="en-US" smtClean="0"/>
              <a:t>3/6/2019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654726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B1969A-B899-4E55-85BB-5A586E4112E8}"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2409927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B1969A-B899-4E55-85BB-5A586E4112E8}"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3399904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B1969A-B899-4E55-85BB-5A586E4112E8}"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3106213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B1969A-B899-4E55-85BB-5A586E4112E8}" type="datetimeFigureOut">
              <a:rPr lang="en-US" smtClean="0"/>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286826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EB1969A-B899-4E55-85BB-5A586E4112E8}"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3869697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EB1969A-B899-4E55-85BB-5A586E4112E8}" type="datetimeFigureOut">
              <a:rPr lang="en-US" smtClean="0"/>
              <a:t>3/6/2019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3019843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EB1969A-B899-4E55-85BB-5A586E4112E8}" type="datetimeFigureOut">
              <a:rPr lang="en-US" smtClean="0"/>
              <a:t>3/6/2019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311280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B1969A-B899-4E55-85BB-5A586E4112E8}" type="datetimeFigureOut">
              <a:rPr lang="en-US" smtClean="0"/>
              <a:t>3/6/2019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2624102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B1969A-B899-4E55-85BB-5A586E4112E8}"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997083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B1969A-B899-4E55-85BB-5A586E4112E8}" type="datetimeFigureOut">
              <a:rPr lang="en-US" smtClean="0"/>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C26CA2-E98E-4D29-8028-33B877EDAFF1}" type="slidenum">
              <a:rPr lang="en-US" smtClean="0"/>
              <a:t>‹#›</a:t>
            </a:fld>
            <a:endParaRPr lang="en-US"/>
          </a:p>
        </p:txBody>
      </p:sp>
    </p:spTree>
    <p:extLst>
      <p:ext uri="{BB962C8B-B14F-4D97-AF65-F5344CB8AC3E}">
        <p14:creationId xmlns:p14="http://schemas.microsoft.com/office/powerpoint/2010/main" val="1143950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EB1969A-B899-4E55-85BB-5A586E4112E8}" type="datetimeFigureOut">
              <a:rPr lang="en-US" smtClean="0"/>
              <a:t>3/6/2019</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9C26CA2-E98E-4D29-8028-33B877EDAFF1}" type="slidenum">
              <a:rPr lang="en-US" smtClean="0"/>
              <a:t>‹#›</a:t>
            </a:fld>
            <a:endParaRPr lang="en-US"/>
          </a:p>
        </p:txBody>
      </p:sp>
    </p:spTree>
    <p:extLst>
      <p:ext uri="{BB962C8B-B14F-4D97-AF65-F5344CB8AC3E}">
        <p14:creationId xmlns:p14="http://schemas.microsoft.com/office/powerpoint/2010/main" val="2671490114"/>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403906"/>
            <a:ext cx="9001462" cy="2387600"/>
          </a:xfrm>
        </p:spPr>
        <p:txBody>
          <a:bodyPr/>
          <a:lstStyle/>
          <a:p>
            <a:r>
              <a:rPr lang="en-US" dirty="0" smtClean="0"/>
              <a:t>time lapse of water depth decrease in </a:t>
            </a:r>
            <a:r>
              <a:rPr lang="en-US" dirty="0" err="1" smtClean="0"/>
              <a:t>resacas</a:t>
            </a:r>
            <a:endParaRPr lang="en-US" dirty="0"/>
          </a:p>
        </p:txBody>
      </p:sp>
      <p:sp>
        <p:nvSpPr>
          <p:cNvPr id="3" name="Subtitle 2"/>
          <p:cNvSpPr>
            <a:spLocks noGrp="1"/>
          </p:cNvSpPr>
          <p:nvPr>
            <p:ph type="subTitle" idx="1"/>
          </p:nvPr>
        </p:nvSpPr>
        <p:spPr>
          <a:xfrm>
            <a:off x="1595269" y="3602037"/>
            <a:ext cx="9001462" cy="2395991"/>
          </a:xfrm>
        </p:spPr>
        <p:txBody>
          <a:bodyPr>
            <a:normAutofit/>
          </a:bodyPr>
          <a:lstStyle/>
          <a:p>
            <a:r>
              <a:rPr lang="en-US" dirty="0"/>
              <a:t>Introduction to Scientific Computing for Earth, Environmental and Marine </a:t>
            </a:r>
            <a:r>
              <a:rPr lang="en-US" dirty="0" smtClean="0"/>
              <a:t>Science</a:t>
            </a:r>
          </a:p>
          <a:p>
            <a:endParaRPr lang="en-US" dirty="0"/>
          </a:p>
          <a:p>
            <a:r>
              <a:rPr lang="en-US" dirty="0" smtClean="0"/>
              <a:t>Herman </a:t>
            </a:r>
            <a:r>
              <a:rPr lang="en-US" dirty="0" err="1" smtClean="0"/>
              <a:t>Ramsden</a:t>
            </a:r>
            <a:endParaRPr lang="en-US" dirty="0"/>
          </a:p>
        </p:txBody>
      </p:sp>
    </p:spTree>
    <p:extLst>
      <p:ext uri="{BB962C8B-B14F-4D97-AF65-F5344CB8AC3E}">
        <p14:creationId xmlns:p14="http://schemas.microsoft.com/office/powerpoint/2010/main" val="3216693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5780314"/>
          </a:xfrm>
        </p:spPr>
        <p:txBody>
          <a:bodyPr>
            <a:normAutofit/>
          </a:bodyPr>
          <a:lstStyle/>
          <a:p>
            <a:r>
              <a:rPr lang="en-US" dirty="0" smtClean="0"/>
              <a:t>Thank you!</a:t>
            </a:r>
            <a:br>
              <a:rPr lang="en-US" dirty="0" smtClean="0"/>
            </a:br>
            <a:r>
              <a:rPr lang="en-US" dirty="0"/>
              <a:t/>
            </a:r>
            <a:br>
              <a:rPr lang="en-US" dirty="0"/>
            </a:br>
            <a:r>
              <a:rPr lang="en-US" dirty="0" smtClean="0"/>
              <a:t/>
            </a:r>
            <a:br>
              <a:rPr lang="en-US" dirty="0" smtClean="0"/>
            </a:br>
            <a:r>
              <a:rPr lang="en-US" dirty="0"/>
              <a:t/>
            </a:r>
            <a:br>
              <a:rPr lang="en-US" dirty="0"/>
            </a:br>
            <a:r>
              <a:rPr lang="en-US" dirty="0" smtClean="0"/>
              <a:t>questions!???</a:t>
            </a:r>
            <a:br>
              <a:rPr lang="en-US" dirty="0" smtClean="0"/>
            </a:br>
            <a:r>
              <a:rPr lang="en-US" dirty="0"/>
              <a:t/>
            </a:r>
            <a:br>
              <a:rPr lang="en-US" dirty="0"/>
            </a:br>
            <a:endParaRPr lang="en-US" dirty="0"/>
          </a:p>
        </p:txBody>
      </p:sp>
    </p:spTree>
    <p:extLst>
      <p:ext uri="{BB962C8B-B14F-4D97-AF65-F5344CB8AC3E}">
        <p14:creationId xmlns:p14="http://schemas.microsoft.com/office/powerpoint/2010/main" val="33781153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483"/>
          <a:stretch/>
        </p:blipFill>
        <p:spPr>
          <a:xfrm>
            <a:off x="2662900" y="1302702"/>
            <a:ext cx="6540011" cy="5236029"/>
          </a:xfrm>
          <a:prstGeom prst="rect">
            <a:avLst/>
          </a:prstGeom>
        </p:spPr>
      </p:pic>
      <p:sp>
        <p:nvSpPr>
          <p:cNvPr id="5" name="TextBox 4"/>
          <p:cNvSpPr txBox="1"/>
          <p:nvPr/>
        </p:nvSpPr>
        <p:spPr>
          <a:xfrm>
            <a:off x="3544162" y="493085"/>
            <a:ext cx="4777486" cy="646331"/>
          </a:xfrm>
          <a:prstGeom prst="rect">
            <a:avLst/>
          </a:prstGeom>
          <a:noFill/>
        </p:spPr>
        <p:txBody>
          <a:bodyPr wrap="square" rtlCol="0">
            <a:spAutoFit/>
          </a:bodyPr>
          <a:lstStyle/>
          <a:p>
            <a:r>
              <a:rPr lang="en-US" sz="3600" dirty="0" smtClean="0"/>
              <a:t>RIO </a:t>
            </a:r>
            <a:r>
              <a:rPr lang="en-US" sz="3600" dirty="0" smtClean="0"/>
              <a:t>GRANDE DELTA</a:t>
            </a:r>
            <a:endParaRPr lang="en-US" sz="3600" dirty="0"/>
          </a:p>
        </p:txBody>
      </p:sp>
    </p:spTree>
    <p:extLst>
      <p:ext uri="{BB962C8B-B14F-4D97-AF65-F5344CB8AC3E}">
        <p14:creationId xmlns:p14="http://schemas.microsoft.com/office/powerpoint/2010/main" val="3856127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387" y="0"/>
            <a:ext cx="9742956" cy="1478570"/>
          </a:xfrm>
        </p:spPr>
        <p:txBody>
          <a:bodyPr>
            <a:normAutofit/>
          </a:bodyPr>
          <a:lstStyle/>
          <a:p>
            <a:r>
              <a:rPr lang="en-US" dirty="0" err="1">
                <a:solidFill>
                  <a:srgbClr val="FFC000"/>
                </a:solidFill>
              </a:rPr>
              <a:t>Resacas</a:t>
            </a:r>
            <a:r>
              <a:rPr lang="en-US" dirty="0">
                <a:solidFill>
                  <a:srgbClr val="FFC000"/>
                </a:solidFill>
              </a:rPr>
              <a:t> play vital roles in our study area</a:t>
            </a:r>
          </a:p>
        </p:txBody>
      </p:sp>
      <p:sp>
        <p:nvSpPr>
          <p:cNvPr id="3" name="TextBox 2"/>
          <p:cNvSpPr txBox="1"/>
          <p:nvPr/>
        </p:nvSpPr>
        <p:spPr>
          <a:xfrm>
            <a:off x="642884" y="1172896"/>
            <a:ext cx="5501981"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Flood protection.</a:t>
            </a:r>
          </a:p>
          <a:p>
            <a:pPr marL="457200" indent="-457200">
              <a:buFont typeface="Arial" panose="020B0604020202020204" pitchFamily="34" charset="0"/>
              <a:buChar char="•"/>
            </a:pPr>
            <a:r>
              <a:rPr lang="en-US" sz="2800" dirty="0"/>
              <a:t>Raw water storage.</a:t>
            </a:r>
          </a:p>
          <a:p>
            <a:pPr marL="457200" indent="-457200">
              <a:buFont typeface="Arial" panose="020B0604020202020204" pitchFamily="34" charset="0"/>
              <a:buChar char="•"/>
            </a:pPr>
            <a:r>
              <a:rPr lang="en-US" sz="2800" dirty="0"/>
              <a:t>Irrigation conveyance. </a:t>
            </a:r>
          </a:p>
          <a:p>
            <a:pPr marL="457200" indent="-457200">
              <a:buFont typeface="Arial" panose="020B0604020202020204" pitchFamily="34" charset="0"/>
              <a:buChar char="•"/>
            </a:pPr>
            <a:r>
              <a:rPr lang="en-US" sz="2800" dirty="0"/>
              <a:t>Habitat for bird / wildlife species</a:t>
            </a:r>
            <a:r>
              <a:rPr lang="en-US" sz="2800" dirty="0" smtClean="0"/>
              <a:t>.</a:t>
            </a:r>
            <a:endParaRPr lang="en-US" sz="2800" dirty="0"/>
          </a:p>
        </p:txBody>
      </p:sp>
      <p:sp>
        <p:nvSpPr>
          <p:cNvPr id="13" name="Slide Number Placeholder 12"/>
          <p:cNvSpPr>
            <a:spLocks noGrp="1"/>
          </p:cNvSpPr>
          <p:nvPr>
            <p:ph type="sldNum" sz="quarter" idx="12"/>
          </p:nvPr>
        </p:nvSpPr>
        <p:spPr/>
        <p:txBody>
          <a:bodyPr/>
          <a:lstStyle/>
          <a:p>
            <a:fld id="{6D22F896-40B5-4ADD-8801-0D06FADFA095}" type="slidenum">
              <a:rPr lang="en-US" smtClean="0"/>
              <a:t>3</a:t>
            </a:fld>
            <a:endParaRPr lang="en-US" dirty="0"/>
          </a:p>
        </p:txBody>
      </p:sp>
      <p:pic>
        <p:nvPicPr>
          <p:cNvPr id="12" name="Picture 11"/>
          <p:cNvPicPr>
            <a:picLocks noChangeAspect="1"/>
          </p:cNvPicPr>
          <p:nvPr/>
        </p:nvPicPr>
        <p:blipFill>
          <a:blip r:embed="rId3"/>
          <a:stretch>
            <a:fillRect/>
          </a:stretch>
        </p:blipFill>
        <p:spPr>
          <a:xfrm>
            <a:off x="2090096" y="3559778"/>
            <a:ext cx="8109537" cy="2982535"/>
          </a:xfrm>
          <a:prstGeom prst="rect">
            <a:avLst/>
          </a:prstGeom>
        </p:spPr>
      </p:pic>
    </p:spTree>
    <p:extLst>
      <p:ext uri="{BB962C8B-B14F-4D97-AF65-F5344CB8AC3E}">
        <p14:creationId xmlns:p14="http://schemas.microsoft.com/office/powerpoint/2010/main" val="355141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3984" t="3633"/>
          <a:stretch/>
        </p:blipFill>
        <p:spPr>
          <a:xfrm>
            <a:off x="1477383" y="96819"/>
            <a:ext cx="8875059" cy="6883107"/>
          </a:xfrm>
          <a:prstGeom prst="rect">
            <a:avLst/>
          </a:prstGeom>
        </p:spPr>
      </p:pic>
    </p:spTree>
    <p:extLst>
      <p:ext uri="{BB962C8B-B14F-4D97-AF65-F5344CB8AC3E}">
        <p14:creationId xmlns:p14="http://schemas.microsoft.com/office/powerpoint/2010/main" val="4164612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27049" y="388156"/>
            <a:ext cx="6038365" cy="6056498"/>
          </a:xfrm>
          <a:prstGeom prst="rect">
            <a:avLst/>
          </a:prstGeom>
        </p:spPr>
      </p:pic>
      <p:sp>
        <p:nvSpPr>
          <p:cNvPr id="5" name="TextBox 4"/>
          <p:cNvSpPr txBox="1"/>
          <p:nvPr/>
        </p:nvSpPr>
        <p:spPr>
          <a:xfrm>
            <a:off x="1157709" y="2477686"/>
            <a:ext cx="2768832" cy="1877437"/>
          </a:xfrm>
          <a:prstGeom prst="rect">
            <a:avLst/>
          </a:prstGeom>
          <a:noFill/>
        </p:spPr>
        <p:txBody>
          <a:bodyPr wrap="square" rtlCol="0">
            <a:spAutoFit/>
          </a:bodyPr>
          <a:lstStyle/>
          <a:p>
            <a:r>
              <a:rPr lang="en-US" sz="4000" dirty="0" smtClean="0"/>
              <a:t>TOWN </a:t>
            </a:r>
            <a:r>
              <a:rPr lang="en-US" sz="4000" dirty="0" smtClean="0"/>
              <a:t>RESACA</a:t>
            </a:r>
          </a:p>
          <a:p>
            <a:endParaRPr lang="en-US" dirty="0"/>
          </a:p>
          <a:p>
            <a:endParaRPr lang="en-US" dirty="0"/>
          </a:p>
        </p:txBody>
      </p:sp>
    </p:spTree>
    <p:extLst>
      <p:ext uri="{BB962C8B-B14F-4D97-AF65-F5344CB8AC3E}">
        <p14:creationId xmlns:p14="http://schemas.microsoft.com/office/powerpoint/2010/main" val="206382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7676" y="1046205"/>
            <a:ext cx="5156950" cy="5325762"/>
          </a:xfrm>
          <a:prstGeom prst="rect">
            <a:avLst/>
          </a:prstGeom>
        </p:spPr>
      </p:pic>
      <p:pic>
        <p:nvPicPr>
          <p:cNvPr id="6" name="Picture 5"/>
          <p:cNvPicPr>
            <a:picLocks noChangeAspect="1"/>
          </p:cNvPicPr>
          <p:nvPr/>
        </p:nvPicPr>
        <p:blipFill>
          <a:blip r:embed="rId4"/>
          <a:stretch>
            <a:fillRect/>
          </a:stretch>
        </p:blipFill>
        <p:spPr>
          <a:xfrm>
            <a:off x="7011228" y="1046205"/>
            <a:ext cx="5156950" cy="5367107"/>
          </a:xfrm>
          <a:prstGeom prst="rect">
            <a:avLst/>
          </a:prstGeom>
        </p:spPr>
      </p:pic>
      <p:sp>
        <p:nvSpPr>
          <p:cNvPr id="8" name="TextBox 7"/>
          <p:cNvSpPr txBox="1"/>
          <p:nvPr/>
        </p:nvSpPr>
        <p:spPr>
          <a:xfrm>
            <a:off x="1416907" y="189470"/>
            <a:ext cx="2718488" cy="646331"/>
          </a:xfrm>
          <a:prstGeom prst="rect">
            <a:avLst/>
          </a:prstGeom>
          <a:noFill/>
        </p:spPr>
        <p:txBody>
          <a:bodyPr wrap="square" rtlCol="0">
            <a:spAutoFit/>
          </a:bodyPr>
          <a:lstStyle/>
          <a:p>
            <a:pPr algn="ctr"/>
            <a:r>
              <a:rPr lang="en-US" dirty="0" smtClean="0"/>
              <a:t>Sediment thickness data from 1976</a:t>
            </a:r>
            <a:endParaRPr lang="en-US" dirty="0"/>
          </a:p>
        </p:txBody>
      </p:sp>
      <p:sp>
        <p:nvSpPr>
          <p:cNvPr id="9" name="TextBox 8"/>
          <p:cNvSpPr txBox="1"/>
          <p:nvPr/>
        </p:nvSpPr>
        <p:spPr>
          <a:xfrm>
            <a:off x="7826374" y="189469"/>
            <a:ext cx="2718488" cy="646331"/>
          </a:xfrm>
          <a:prstGeom prst="rect">
            <a:avLst/>
          </a:prstGeom>
          <a:noFill/>
        </p:spPr>
        <p:txBody>
          <a:bodyPr wrap="square" rtlCol="0">
            <a:spAutoFit/>
          </a:bodyPr>
          <a:lstStyle/>
          <a:p>
            <a:pPr algn="ctr"/>
            <a:r>
              <a:rPr lang="en-US" dirty="0" smtClean="0"/>
              <a:t>Sediment thickness data from 2004</a:t>
            </a:r>
            <a:endParaRPr lang="en-US" dirty="0"/>
          </a:p>
        </p:txBody>
      </p:sp>
      <p:pic>
        <p:nvPicPr>
          <p:cNvPr id="2" name="Picture 1"/>
          <p:cNvPicPr>
            <a:picLocks noChangeAspect="1"/>
          </p:cNvPicPr>
          <p:nvPr/>
        </p:nvPicPr>
        <p:blipFill>
          <a:blip r:embed="rId5"/>
          <a:stretch>
            <a:fillRect/>
          </a:stretch>
        </p:blipFill>
        <p:spPr>
          <a:xfrm>
            <a:off x="5354626" y="3198300"/>
            <a:ext cx="1656602" cy="1021571"/>
          </a:xfrm>
          <a:prstGeom prst="rect">
            <a:avLst/>
          </a:prstGeom>
        </p:spPr>
      </p:pic>
    </p:spTree>
    <p:extLst>
      <p:ext uri="{BB962C8B-B14F-4D97-AF65-F5344CB8AC3E}">
        <p14:creationId xmlns:p14="http://schemas.microsoft.com/office/powerpoint/2010/main" val="2703533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787151" y="189470"/>
            <a:ext cx="6357772" cy="6513632"/>
          </a:xfrm>
          <a:prstGeom prst="rect">
            <a:avLst/>
          </a:prstGeom>
        </p:spPr>
      </p:pic>
      <p:sp>
        <p:nvSpPr>
          <p:cNvPr id="5" name="TextBox 4"/>
          <p:cNvSpPr txBox="1"/>
          <p:nvPr/>
        </p:nvSpPr>
        <p:spPr>
          <a:xfrm>
            <a:off x="1126450" y="836685"/>
            <a:ext cx="2718488" cy="1569660"/>
          </a:xfrm>
          <a:prstGeom prst="rect">
            <a:avLst/>
          </a:prstGeom>
          <a:noFill/>
        </p:spPr>
        <p:txBody>
          <a:bodyPr wrap="square" rtlCol="0">
            <a:spAutoFit/>
          </a:bodyPr>
          <a:lstStyle/>
          <a:p>
            <a:pPr algn="ctr"/>
            <a:r>
              <a:rPr lang="en-US" sz="3200" dirty="0" smtClean="0"/>
              <a:t>Water depth level in </a:t>
            </a:r>
            <a:r>
              <a:rPr lang="en-US" sz="3200" dirty="0" err="1" smtClean="0"/>
              <a:t>Resacas</a:t>
            </a:r>
            <a:endParaRPr lang="en-US" sz="3200" dirty="0"/>
          </a:p>
        </p:txBody>
      </p:sp>
      <p:pic>
        <p:nvPicPr>
          <p:cNvPr id="3" name="Picture 2"/>
          <p:cNvPicPr>
            <a:picLocks noChangeAspect="1"/>
          </p:cNvPicPr>
          <p:nvPr/>
        </p:nvPicPr>
        <p:blipFill>
          <a:blip r:embed="rId4"/>
          <a:stretch>
            <a:fillRect/>
          </a:stretch>
        </p:blipFill>
        <p:spPr>
          <a:xfrm>
            <a:off x="1485569" y="3663043"/>
            <a:ext cx="2000250" cy="1447800"/>
          </a:xfrm>
          <a:prstGeom prst="rect">
            <a:avLst/>
          </a:prstGeom>
        </p:spPr>
      </p:pic>
    </p:spTree>
    <p:extLst>
      <p:ext uri="{BB962C8B-B14F-4D97-AF65-F5344CB8AC3E}">
        <p14:creationId xmlns:p14="http://schemas.microsoft.com/office/powerpoint/2010/main" val="3166282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Calculations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295346673"/>
              </p:ext>
            </p:extLst>
          </p:nvPr>
        </p:nvGraphicFramePr>
        <p:xfrm>
          <a:off x="1491127" y="1690688"/>
          <a:ext cx="9776428" cy="3767005"/>
        </p:xfrm>
        <a:graphic>
          <a:graphicData uri="http://schemas.openxmlformats.org/drawingml/2006/table">
            <a:tbl>
              <a:tblPr firstRow="1" bandRow="1">
                <a:tableStyleId>{5C22544A-7EE6-4342-B048-85BDC9FD1C3A}</a:tableStyleId>
              </a:tblPr>
              <a:tblGrid>
                <a:gridCol w="2444107">
                  <a:extLst>
                    <a:ext uri="{9D8B030D-6E8A-4147-A177-3AD203B41FA5}">
                      <a16:colId xmlns:a16="http://schemas.microsoft.com/office/drawing/2014/main" val="20000"/>
                    </a:ext>
                  </a:extLst>
                </a:gridCol>
                <a:gridCol w="2444107">
                  <a:extLst>
                    <a:ext uri="{9D8B030D-6E8A-4147-A177-3AD203B41FA5}">
                      <a16:colId xmlns:a16="http://schemas.microsoft.com/office/drawing/2014/main" val="20001"/>
                    </a:ext>
                  </a:extLst>
                </a:gridCol>
                <a:gridCol w="2444107">
                  <a:extLst>
                    <a:ext uri="{9D8B030D-6E8A-4147-A177-3AD203B41FA5}">
                      <a16:colId xmlns:a16="http://schemas.microsoft.com/office/drawing/2014/main" val="20002"/>
                    </a:ext>
                  </a:extLst>
                </a:gridCol>
                <a:gridCol w="2444107">
                  <a:extLst>
                    <a:ext uri="{9D8B030D-6E8A-4147-A177-3AD203B41FA5}">
                      <a16:colId xmlns:a16="http://schemas.microsoft.com/office/drawing/2014/main" val="20003"/>
                    </a:ext>
                  </a:extLst>
                </a:gridCol>
              </a:tblGrid>
              <a:tr h="753401">
                <a:tc>
                  <a:txBody>
                    <a:bodyPr/>
                    <a:lstStyle/>
                    <a:p>
                      <a:r>
                        <a:rPr lang="en-US" dirty="0" smtClean="0"/>
                        <a:t>YEAR </a:t>
                      </a:r>
                      <a:endParaRPr lang="en-US" dirty="0"/>
                    </a:p>
                  </a:txBody>
                  <a:tcPr/>
                </a:tc>
                <a:tc>
                  <a:txBody>
                    <a:bodyPr/>
                    <a:lstStyle/>
                    <a:p>
                      <a:r>
                        <a:rPr lang="en-US" dirty="0" smtClean="0"/>
                        <a:t>Water depth for </a:t>
                      </a:r>
                      <a:r>
                        <a:rPr lang="en-US" dirty="0" smtClean="0"/>
                        <a:t>an </a:t>
                      </a:r>
                      <a:r>
                        <a:rPr lang="en-US" dirty="0" smtClean="0"/>
                        <a:t>individual pool</a:t>
                      </a:r>
                      <a:endParaRPr lang="en-US" dirty="0"/>
                    </a:p>
                  </a:txBody>
                  <a:tcPr/>
                </a:tc>
                <a:tc>
                  <a:txBody>
                    <a:bodyPr/>
                    <a:lstStyle/>
                    <a:p>
                      <a:r>
                        <a:rPr lang="en-US" dirty="0" smtClean="0"/>
                        <a:t>Sediment</a:t>
                      </a:r>
                      <a:r>
                        <a:rPr lang="en-US" baseline="0" dirty="0" smtClean="0"/>
                        <a:t> rate for </a:t>
                      </a:r>
                      <a:r>
                        <a:rPr lang="en-US" baseline="0" dirty="0" smtClean="0"/>
                        <a:t>an </a:t>
                      </a:r>
                      <a:r>
                        <a:rPr lang="en-US" baseline="0" dirty="0" smtClean="0"/>
                        <a:t>induvial pool</a:t>
                      </a:r>
                      <a:endParaRPr lang="en-US" dirty="0"/>
                    </a:p>
                  </a:txBody>
                  <a:tcPr/>
                </a:tc>
                <a:tc>
                  <a:txBody>
                    <a:bodyPr/>
                    <a:lstStyle/>
                    <a:p>
                      <a:r>
                        <a:rPr lang="en-US" dirty="0" smtClean="0"/>
                        <a:t>New water depth for</a:t>
                      </a:r>
                      <a:r>
                        <a:rPr lang="en-US" baseline="0" dirty="0" smtClean="0"/>
                        <a:t> </a:t>
                      </a:r>
                      <a:r>
                        <a:rPr lang="en-US" baseline="0" dirty="0" smtClean="0"/>
                        <a:t>that pool. </a:t>
                      </a:r>
                      <a:endParaRPr lang="en-US" dirty="0"/>
                    </a:p>
                  </a:txBody>
                  <a:tcPr/>
                </a:tc>
                <a:extLst>
                  <a:ext uri="{0D108BD9-81ED-4DB2-BD59-A6C34878D82A}">
                    <a16:rowId xmlns:a16="http://schemas.microsoft.com/office/drawing/2014/main" val="10000"/>
                  </a:ext>
                </a:extLst>
              </a:tr>
              <a:tr h="753401">
                <a:tc>
                  <a:txBody>
                    <a:bodyPr/>
                    <a:lstStyle/>
                    <a:p>
                      <a:r>
                        <a:rPr lang="en-US" dirty="0" smtClean="0"/>
                        <a:t>2019</a:t>
                      </a:r>
                    </a:p>
                    <a:p>
                      <a:endParaRPr lang="en-US" dirty="0"/>
                    </a:p>
                  </a:txBody>
                  <a:tcPr/>
                </a:tc>
                <a:tc>
                  <a:txBody>
                    <a:bodyPr/>
                    <a:lstStyle/>
                    <a:p>
                      <a:r>
                        <a:rPr lang="en-US" dirty="0" smtClean="0"/>
                        <a:t>24</a:t>
                      </a:r>
                      <a:r>
                        <a:rPr lang="en-US" baseline="0" dirty="0" smtClean="0"/>
                        <a:t> inches</a:t>
                      </a:r>
                      <a:endParaRPr lang="en-US" dirty="0"/>
                    </a:p>
                  </a:txBody>
                  <a:tcPr/>
                </a:tc>
                <a:tc>
                  <a:txBody>
                    <a:bodyPr/>
                    <a:lstStyle/>
                    <a:p>
                      <a:r>
                        <a:rPr lang="en-US" dirty="0" smtClean="0"/>
                        <a:t>0.5</a:t>
                      </a:r>
                      <a:r>
                        <a:rPr lang="en-US" baseline="0" dirty="0" smtClean="0"/>
                        <a:t> inches / year </a:t>
                      </a:r>
                      <a:endParaRPr lang="en-US" dirty="0"/>
                    </a:p>
                  </a:txBody>
                  <a:tcPr/>
                </a:tc>
                <a:tc>
                  <a:txBody>
                    <a:bodyPr/>
                    <a:lstStyle/>
                    <a:p>
                      <a:r>
                        <a:rPr lang="en-US" dirty="0" smtClean="0"/>
                        <a:t>23.5 inches</a:t>
                      </a:r>
                      <a:endParaRPr lang="en-US" dirty="0"/>
                    </a:p>
                  </a:txBody>
                  <a:tcPr/>
                </a:tc>
                <a:extLst>
                  <a:ext uri="{0D108BD9-81ED-4DB2-BD59-A6C34878D82A}">
                    <a16:rowId xmlns:a16="http://schemas.microsoft.com/office/drawing/2014/main" val="10001"/>
                  </a:ext>
                </a:extLst>
              </a:tr>
              <a:tr h="753401">
                <a:tc>
                  <a:txBody>
                    <a:bodyPr/>
                    <a:lstStyle/>
                    <a:p>
                      <a:r>
                        <a:rPr lang="en-US" dirty="0" smtClean="0"/>
                        <a:t>2030</a:t>
                      </a:r>
                      <a:endParaRPr lang="en-US" dirty="0"/>
                    </a:p>
                  </a:txBody>
                  <a:tcPr/>
                </a:tc>
                <a:tc>
                  <a:txBody>
                    <a:bodyPr/>
                    <a:lstStyle/>
                    <a:p>
                      <a:r>
                        <a:rPr lang="en-US" dirty="0" smtClean="0"/>
                        <a:t>19.0 inches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0.5 inches /</a:t>
                      </a:r>
                      <a:r>
                        <a:rPr lang="en-US" baseline="0" dirty="0" smtClean="0"/>
                        <a:t> year</a:t>
                      </a:r>
                      <a:endParaRPr lang="en-US" dirty="0" smtClean="0"/>
                    </a:p>
                  </a:txBody>
                  <a:tcPr/>
                </a:tc>
                <a:tc>
                  <a:txBody>
                    <a:bodyPr/>
                    <a:lstStyle/>
                    <a:p>
                      <a:r>
                        <a:rPr lang="en-US" dirty="0" smtClean="0"/>
                        <a:t>18.5 inches </a:t>
                      </a:r>
                      <a:endParaRPr lang="en-US" dirty="0"/>
                    </a:p>
                  </a:txBody>
                  <a:tcPr/>
                </a:tc>
                <a:extLst>
                  <a:ext uri="{0D108BD9-81ED-4DB2-BD59-A6C34878D82A}">
                    <a16:rowId xmlns:a16="http://schemas.microsoft.com/office/drawing/2014/main" val="10002"/>
                  </a:ext>
                </a:extLst>
              </a:tr>
              <a:tr h="753401">
                <a:tc>
                  <a:txBody>
                    <a:bodyPr/>
                    <a:lstStyle/>
                    <a:p>
                      <a:r>
                        <a:rPr lang="en-US" dirty="0" smtClean="0"/>
                        <a:t>2040</a:t>
                      </a:r>
                      <a:endParaRPr lang="en-US" dirty="0"/>
                    </a:p>
                  </a:txBody>
                  <a:tcPr/>
                </a:tc>
                <a:tc>
                  <a:txBody>
                    <a:bodyPr/>
                    <a:lstStyle/>
                    <a:p>
                      <a:r>
                        <a:rPr lang="en-US" dirty="0" smtClean="0"/>
                        <a:t>13.5 inches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0.5 inches /</a:t>
                      </a:r>
                      <a:r>
                        <a:rPr lang="en-US" baseline="0" dirty="0" smtClean="0"/>
                        <a:t> year</a:t>
                      </a:r>
                      <a:endParaRPr lang="en-US" dirty="0" smtClean="0"/>
                    </a:p>
                  </a:txBody>
                  <a:tcPr/>
                </a:tc>
                <a:tc>
                  <a:txBody>
                    <a:bodyPr/>
                    <a:lstStyle/>
                    <a:p>
                      <a:r>
                        <a:rPr lang="en-US" dirty="0" smtClean="0"/>
                        <a:t>13.0 inches</a:t>
                      </a:r>
                      <a:endParaRPr lang="en-US" dirty="0"/>
                    </a:p>
                  </a:txBody>
                  <a:tcPr/>
                </a:tc>
                <a:extLst>
                  <a:ext uri="{0D108BD9-81ED-4DB2-BD59-A6C34878D82A}">
                    <a16:rowId xmlns:a16="http://schemas.microsoft.com/office/drawing/2014/main" val="10003"/>
                  </a:ext>
                </a:extLst>
              </a:tr>
              <a:tr h="753401">
                <a:tc>
                  <a:txBody>
                    <a:bodyPr/>
                    <a:lstStyle/>
                    <a:p>
                      <a:r>
                        <a:rPr lang="en-US" dirty="0" smtClean="0"/>
                        <a:t>2050</a:t>
                      </a:r>
                      <a:endParaRPr lang="en-US" dirty="0"/>
                    </a:p>
                  </a:txBody>
                  <a:tcPr/>
                </a:tc>
                <a:tc>
                  <a:txBody>
                    <a:bodyPr/>
                    <a:lstStyle/>
                    <a:p>
                      <a:r>
                        <a:rPr lang="en-US" dirty="0" smtClean="0"/>
                        <a:t>08.0 inches</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0.5 inches /</a:t>
                      </a:r>
                      <a:r>
                        <a:rPr lang="en-US" baseline="0" dirty="0" smtClean="0"/>
                        <a:t> year</a:t>
                      </a:r>
                      <a:endParaRPr lang="en-US" dirty="0" smtClean="0"/>
                    </a:p>
                  </a:txBody>
                  <a:tcPr/>
                </a:tc>
                <a:tc>
                  <a:txBody>
                    <a:bodyPr/>
                    <a:lstStyle/>
                    <a:p>
                      <a:r>
                        <a:rPr lang="en-US" dirty="0" smtClean="0"/>
                        <a:t>7.5 inches </a:t>
                      </a: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62237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6761"/>
            <a:ext cx="10515600" cy="1325563"/>
          </a:xfrm>
        </p:spPr>
        <p:txBody>
          <a:bodyPr/>
          <a:lstStyle/>
          <a:p>
            <a:r>
              <a:rPr lang="en-US" dirty="0" smtClean="0"/>
              <a:t>Expected outcome</a:t>
            </a:r>
            <a:endParaRPr lang="en-US" dirty="0"/>
          </a:p>
        </p:txBody>
      </p:sp>
      <p:sp>
        <p:nvSpPr>
          <p:cNvPr id="3" name="Content Placeholder 2"/>
          <p:cNvSpPr>
            <a:spLocks noGrp="1"/>
          </p:cNvSpPr>
          <p:nvPr>
            <p:ph idx="1"/>
          </p:nvPr>
        </p:nvSpPr>
        <p:spPr>
          <a:xfrm>
            <a:off x="450925" y="732137"/>
            <a:ext cx="8128299" cy="1251061"/>
          </a:xfrm>
        </p:spPr>
        <p:txBody>
          <a:bodyPr>
            <a:normAutofit fontScale="85000" lnSpcReduction="10000"/>
          </a:bodyPr>
          <a:lstStyle/>
          <a:p>
            <a:r>
              <a:rPr lang="en-US" dirty="0" smtClean="0"/>
              <a:t>Visualize how the water depth in each pool is changing over time. Since each pool has different sedimentation rates and different water depth levels. It would be nice to identify which pools are going to be filled up first with sediment, or have reduced water </a:t>
            </a:r>
            <a:r>
              <a:rPr lang="en-US" dirty="0" smtClean="0"/>
              <a:t>level</a:t>
            </a:r>
            <a:r>
              <a:rPr lang="en-US" dirty="0"/>
              <a:t> </a:t>
            </a:r>
            <a:r>
              <a:rPr lang="en-US" dirty="0" smtClean="0"/>
              <a:t>and create a time lapse video</a:t>
            </a:r>
            <a:r>
              <a:rPr lang="en-US" dirty="0" smtClean="0"/>
              <a:t> </a:t>
            </a:r>
            <a:endParaRPr lang="en-US" dirty="0"/>
          </a:p>
        </p:txBody>
      </p:sp>
      <p:pic>
        <p:nvPicPr>
          <p:cNvPr id="4" name="Picture 3"/>
          <p:cNvPicPr>
            <a:picLocks noChangeAspect="1"/>
          </p:cNvPicPr>
          <p:nvPr/>
        </p:nvPicPr>
        <p:blipFill>
          <a:blip r:embed="rId3"/>
          <a:stretch>
            <a:fillRect/>
          </a:stretch>
        </p:blipFill>
        <p:spPr>
          <a:xfrm>
            <a:off x="120427" y="2316685"/>
            <a:ext cx="2988485" cy="4137903"/>
          </a:xfrm>
          <a:prstGeom prst="rect">
            <a:avLst/>
          </a:prstGeom>
        </p:spPr>
      </p:pic>
      <p:sp>
        <p:nvSpPr>
          <p:cNvPr id="5" name="TextBox 4"/>
          <p:cNvSpPr txBox="1"/>
          <p:nvPr/>
        </p:nvSpPr>
        <p:spPr>
          <a:xfrm>
            <a:off x="255424" y="6488668"/>
            <a:ext cx="2718488" cy="369332"/>
          </a:xfrm>
          <a:prstGeom prst="rect">
            <a:avLst/>
          </a:prstGeom>
          <a:noFill/>
        </p:spPr>
        <p:txBody>
          <a:bodyPr wrap="square" rtlCol="0">
            <a:spAutoFit/>
          </a:bodyPr>
          <a:lstStyle/>
          <a:p>
            <a:pPr algn="ctr"/>
            <a:r>
              <a:rPr lang="en-US" dirty="0" smtClean="0"/>
              <a:t>2019</a:t>
            </a:r>
            <a:endParaRPr lang="en-US" dirty="0"/>
          </a:p>
        </p:txBody>
      </p:sp>
      <p:pic>
        <p:nvPicPr>
          <p:cNvPr id="6" name="Picture 5"/>
          <p:cNvPicPr>
            <a:picLocks noChangeAspect="1"/>
          </p:cNvPicPr>
          <p:nvPr/>
        </p:nvPicPr>
        <p:blipFill>
          <a:blip r:embed="rId4"/>
          <a:stretch>
            <a:fillRect/>
          </a:stretch>
        </p:blipFill>
        <p:spPr>
          <a:xfrm>
            <a:off x="3108912" y="2316684"/>
            <a:ext cx="2996586" cy="4137903"/>
          </a:xfrm>
          <a:prstGeom prst="rect">
            <a:avLst/>
          </a:prstGeom>
        </p:spPr>
      </p:pic>
      <p:sp>
        <p:nvSpPr>
          <p:cNvPr id="7" name="TextBox 6"/>
          <p:cNvSpPr txBox="1"/>
          <p:nvPr/>
        </p:nvSpPr>
        <p:spPr>
          <a:xfrm>
            <a:off x="3489138" y="6454588"/>
            <a:ext cx="2718488" cy="369332"/>
          </a:xfrm>
          <a:prstGeom prst="rect">
            <a:avLst/>
          </a:prstGeom>
          <a:noFill/>
        </p:spPr>
        <p:txBody>
          <a:bodyPr wrap="square" rtlCol="0">
            <a:spAutoFit/>
          </a:bodyPr>
          <a:lstStyle/>
          <a:p>
            <a:pPr algn="ctr"/>
            <a:r>
              <a:rPr lang="en-US" dirty="0" smtClean="0"/>
              <a:t>2030</a:t>
            </a:r>
            <a:endParaRPr lang="en-US" dirty="0"/>
          </a:p>
        </p:txBody>
      </p:sp>
      <p:pic>
        <p:nvPicPr>
          <p:cNvPr id="8" name="Picture 7"/>
          <p:cNvPicPr>
            <a:picLocks noChangeAspect="1"/>
          </p:cNvPicPr>
          <p:nvPr/>
        </p:nvPicPr>
        <p:blipFill>
          <a:blip r:embed="rId5"/>
          <a:stretch>
            <a:fillRect/>
          </a:stretch>
        </p:blipFill>
        <p:spPr>
          <a:xfrm>
            <a:off x="6096000" y="2315880"/>
            <a:ext cx="3187849" cy="4146322"/>
          </a:xfrm>
          <a:prstGeom prst="rect">
            <a:avLst/>
          </a:prstGeom>
        </p:spPr>
      </p:pic>
      <p:sp>
        <p:nvSpPr>
          <p:cNvPr id="9" name="TextBox 8"/>
          <p:cNvSpPr txBox="1"/>
          <p:nvPr/>
        </p:nvSpPr>
        <p:spPr>
          <a:xfrm>
            <a:off x="6335429" y="6425552"/>
            <a:ext cx="2718488" cy="369332"/>
          </a:xfrm>
          <a:prstGeom prst="rect">
            <a:avLst/>
          </a:prstGeom>
          <a:noFill/>
        </p:spPr>
        <p:txBody>
          <a:bodyPr wrap="square" rtlCol="0">
            <a:spAutoFit/>
          </a:bodyPr>
          <a:lstStyle/>
          <a:p>
            <a:pPr algn="ctr"/>
            <a:r>
              <a:rPr lang="en-US" dirty="0" smtClean="0"/>
              <a:t>2040</a:t>
            </a:r>
            <a:endParaRPr lang="en-US" dirty="0"/>
          </a:p>
        </p:txBody>
      </p:sp>
      <p:pic>
        <p:nvPicPr>
          <p:cNvPr id="10" name="Picture 9"/>
          <p:cNvPicPr>
            <a:picLocks noChangeAspect="1"/>
          </p:cNvPicPr>
          <p:nvPr/>
        </p:nvPicPr>
        <p:blipFill rotWithShape="1">
          <a:blip r:embed="rId6"/>
          <a:srcRect r="6353"/>
          <a:stretch/>
        </p:blipFill>
        <p:spPr>
          <a:xfrm>
            <a:off x="9283849" y="2315880"/>
            <a:ext cx="2904566" cy="4109672"/>
          </a:xfrm>
          <a:prstGeom prst="rect">
            <a:avLst/>
          </a:prstGeom>
        </p:spPr>
      </p:pic>
      <p:sp>
        <p:nvSpPr>
          <p:cNvPr id="11" name="TextBox 10"/>
          <p:cNvSpPr txBox="1"/>
          <p:nvPr/>
        </p:nvSpPr>
        <p:spPr>
          <a:xfrm>
            <a:off x="9376888" y="6403035"/>
            <a:ext cx="2718488" cy="369332"/>
          </a:xfrm>
          <a:prstGeom prst="rect">
            <a:avLst/>
          </a:prstGeom>
          <a:noFill/>
        </p:spPr>
        <p:txBody>
          <a:bodyPr wrap="square" rtlCol="0">
            <a:spAutoFit/>
          </a:bodyPr>
          <a:lstStyle/>
          <a:p>
            <a:pPr algn="ctr"/>
            <a:r>
              <a:rPr lang="en-US" dirty="0" smtClean="0"/>
              <a:t>2050</a:t>
            </a:r>
            <a:endParaRPr lang="en-US" dirty="0"/>
          </a:p>
        </p:txBody>
      </p:sp>
      <p:pic>
        <p:nvPicPr>
          <p:cNvPr id="14" name="Picture 13"/>
          <p:cNvPicPr>
            <a:picLocks noChangeAspect="1"/>
          </p:cNvPicPr>
          <p:nvPr/>
        </p:nvPicPr>
        <p:blipFill>
          <a:blip r:embed="rId7"/>
          <a:stretch>
            <a:fillRect/>
          </a:stretch>
        </p:blipFill>
        <p:spPr>
          <a:xfrm>
            <a:off x="9376888" y="843317"/>
            <a:ext cx="2019300" cy="1028700"/>
          </a:xfrm>
          <a:prstGeom prst="rect">
            <a:avLst/>
          </a:prstGeom>
        </p:spPr>
      </p:pic>
    </p:spTree>
    <p:extLst>
      <p:ext uri="{BB962C8B-B14F-4D97-AF65-F5344CB8AC3E}">
        <p14:creationId xmlns:p14="http://schemas.microsoft.com/office/powerpoint/2010/main" val="36566709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Damask</Template>
  <TotalTime>74</TotalTime>
  <Words>329</Words>
  <Application>Microsoft Office PowerPoint</Application>
  <PresentationFormat>Widescreen</PresentationFormat>
  <Paragraphs>68</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Bookman Old Style</vt:lpstr>
      <vt:lpstr>Calibri</vt:lpstr>
      <vt:lpstr>Rockwell</vt:lpstr>
      <vt:lpstr>Damask</vt:lpstr>
      <vt:lpstr>time lapse of water depth decrease in resacas</vt:lpstr>
      <vt:lpstr>PowerPoint Presentation</vt:lpstr>
      <vt:lpstr>Resacas play vital roles in our study area</vt:lpstr>
      <vt:lpstr>PowerPoint Presentation</vt:lpstr>
      <vt:lpstr>PowerPoint Presentation</vt:lpstr>
      <vt:lpstr>PowerPoint Presentation</vt:lpstr>
      <vt:lpstr>PowerPoint Presentation</vt:lpstr>
      <vt:lpstr>Calculations </vt:lpstr>
      <vt:lpstr>Expected outcome</vt:lpstr>
      <vt:lpstr>Thank you!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Herman Ramsden</dc:creator>
  <cp:lastModifiedBy>srv veralab</cp:lastModifiedBy>
  <cp:revision>10</cp:revision>
  <dcterms:created xsi:type="dcterms:W3CDTF">2019-03-06T19:22:51Z</dcterms:created>
  <dcterms:modified xsi:type="dcterms:W3CDTF">2019-03-06T20:48:55Z</dcterms:modified>
</cp:coreProperties>
</file>